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2.xml" ContentType="application/xml"/>
  <Override PartName="/customXml/itemProps2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3.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8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9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D924B6-7BB7-4655-971C-C3DB1F094E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91436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0" y="4257720"/>
            <a:ext cx="91436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361607-1AF4-43F6-A0B8-400CC63EAB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0" y="425772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29FD1B-B8AB-4597-89FF-96B61527E48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294408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091680" y="1412640"/>
            <a:ext cx="294408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183360" y="1412640"/>
            <a:ext cx="294408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0" y="4257720"/>
            <a:ext cx="294408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091680" y="4257720"/>
            <a:ext cx="294408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183360" y="4257720"/>
            <a:ext cx="294408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F08752-5711-410D-BE52-1A0CE8A6648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3FAE8E-4DCA-4020-A7E9-193950701ED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0" y="1412640"/>
            <a:ext cx="9143640" cy="54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78DC180-2AB2-4B10-A73A-F4A536E4455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9143640" cy="54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AA633B5-8D2B-4F85-AC59-B5D2CCDE07A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4461840" cy="54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236A59A-AE78-463D-8339-030C1B53DA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9C03C66-A8D2-4F54-8D6F-04A8AD8403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360000" y="6630480"/>
            <a:ext cx="8423640" cy="1371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E602448-D2A5-4F4B-9106-E349AE2690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0" y="425772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6FA2A0-D71A-40B8-8002-47B756EEFC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0" y="1412640"/>
            <a:ext cx="9143640" cy="54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78B552-2DAC-4DB4-8396-2100E1CEFE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4461840" cy="54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0EDEB02-D733-4038-AD20-557589D3FC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0" y="4257720"/>
            <a:ext cx="91436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EF7E198-189D-4EED-9797-39F5A67C09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91436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0" y="4257720"/>
            <a:ext cx="91436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F404DDF-CC63-4154-A3FC-DA0F98CBF8E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0" y="425772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3557CDD-B863-4988-A022-F3CFFA2032C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294408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091680" y="1412640"/>
            <a:ext cx="294408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183360" y="1412640"/>
            <a:ext cx="294408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0" y="4257720"/>
            <a:ext cx="294408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3091680" y="4257720"/>
            <a:ext cx="294408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6183360" y="4257720"/>
            <a:ext cx="294408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F72B15B-7549-4E24-9B69-9AB2EF2288E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9143640" cy="54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6892B3-D4AA-4E65-84AB-A3E48626EBA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4461840" cy="54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C0A706-E398-4563-8D79-99814E99DE9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C98353-44A3-4F0E-8CED-AB6B3046765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60000" y="6630480"/>
            <a:ext cx="8423640" cy="1371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FA2509-3214-471F-B789-25BC29F2EB8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0" y="425772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4C9833-56E5-49EF-8946-1FAD1064DB4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4461840" cy="54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BB25EC-49A5-4548-8329-EDD4CBC530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0" y="141264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0" y="4257720"/>
            <a:ext cx="9143640" cy="25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11F83A-CC38-4684-BB74-09681930363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0" name="Connecteur droit 9"/>
          <p:cNvCxnSpPr/>
          <p:nvPr/>
        </p:nvCxnSpPr>
        <p:spPr>
          <a:xfrm>
            <a:off x="360000" y="63792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1" name="Image 6" descr=""/>
          <p:cNvPicPr/>
          <p:nvPr/>
        </p:nvPicPr>
        <p:blipFill>
          <a:blip r:embed="rId2"/>
          <a:stretch/>
        </p:blipFill>
        <p:spPr>
          <a:xfrm>
            <a:off x="251640" y="144000"/>
            <a:ext cx="1007640" cy="828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23976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100" spc="-1" strike="noStrike">
                <a:solidFill>
                  <a:srgbClr val="000000">
                    <a:alpha val="0"/>
                  </a:srgbClr>
                </a:solidFill>
                <a:latin typeface="Arial"/>
              </a:rPr>
              <a:t>Titre</a:t>
            </a:r>
            <a:endParaRPr b="0" lang="fr-FR" sz="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50" spc="-1" strike="noStrike" cap="all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&lt;date/heure&gt;</a:t>
            </a: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60000" y="6378120"/>
            <a:ext cx="5903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defRPr b="1" lang="fr-FR" sz="75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</a:rPr>
              <a:t>&lt;pied de page&gt;</a:t>
            </a: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5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E7A889F-99FB-4188-B3B2-5B665C3E30A7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360000" y="3128040"/>
            <a:ext cx="8423640" cy="27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3250" spc="-1" strike="noStrike" cap="all">
                <a:solidFill>
                  <a:srgbClr val="000000"/>
                </a:solidFill>
                <a:latin typeface="Arial"/>
              </a:rPr>
              <a:t>Titre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fr-FR" sz="1850" spc="-1" strike="noStrike">
                <a:solidFill>
                  <a:srgbClr val="000000"/>
                </a:solidFill>
                <a:latin typeface="Arial"/>
              </a:rPr>
              <a:t>Sous-titre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" name="Connecteur droit 11"/>
          <p:cNvCxnSpPr/>
          <p:nvPr/>
        </p:nvCxnSpPr>
        <p:spPr>
          <a:xfrm>
            <a:off x="360000" y="63792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8" name="Image 3" descr=""/>
          <p:cNvPicPr/>
          <p:nvPr/>
        </p:nvPicPr>
        <p:blipFill>
          <a:blip r:embed="rId3"/>
          <a:stretch/>
        </p:blipFill>
        <p:spPr>
          <a:xfrm>
            <a:off x="107640" y="239760"/>
            <a:ext cx="2879280" cy="2367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9"/>
          <p:cNvCxnSpPr/>
          <p:nvPr/>
        </p:nvCxnSpPr>
        <p:spPr>
          <a:xfrm>
            <a:off x="360000" y="63792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46" name="Image 6" descr=""/>
          <p:cNvPicPr/>
          <p:nvPr/>
        </p:nvPicPr>
        <p:blipFill>
          <a:blip r:embed="rId2"/>
          <a:stretch/>
        </p:blipFill>
        <p:spPr>
          <a:xfrm>
            <a:off x="251640" y="144000"/>
            <a:ext cx="1007640" cy="82836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544608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txBody>
          <a:bodyPr lIns="90000" rIns="90000" tIns="1080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Sélectionner l’icône pour insérer une image, </a:t>
            </a:r>
            <a:br>
              <a:rPr sz="1800"/>
            </a:br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puis disposer l’image en arrière plan </a:t>
            </a:r>
            <a:br>
              <a:rPr sz="1800"/>
            </a:br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(Sélectionner l’image avec le bouton droit de la souris / </a:t>
            </a:r>
            <a:br>
              <a:rPr sz="1800"/>
            </a:br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Mettre à l’arrière plan)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10080">
            <a:solidFill>
              <a:srgbClr val="000000"/>
            </a:solidFill>
            <a:round/>
          </a:ln>
        </p:spPr>
        <p:txBody>
          <a:bodyPr lIns="0" rIns="0" tIns="0" bIns="360000" anchor="ctr">
            <a:noAutofit/>
          </a:bodyPr>
          <a:p>
            <a:pPr marL="396000" indent="-396000">
              <a:lnSpc>
                <a:spcPct val="9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4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50" spc="-1" strike="noStrike" cap="all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&lt;date/heure&gt;</a:t>
            </a: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5"/>
          </p:nvPr>
        </p:nvSpPr>
        <p:spPr>
          <a:xfrm>
            <a:off x="360000" y="6378120"/>
            <a:ext cx="5903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defRPr b="1" lang="fr-FR" sz="75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</a:rPr>
              <a:t>&lt;pied de page&gt;</a:t>
            </a: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6"/>
          </p:nvPr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5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328A2D9-7758-4B27-A728-5294B09B5038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23976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1" lang="fr-FR" sz="100" spc="-1" strike="noStrike">
              <a:solidFill>
                <a:srgbClr val="000000">
                  <a:alpha val="0"/>
                </a:srgbClr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1043640" y="2709000"/>
            <a:ext cx="7253640" cy="272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3250" spc="-1" strike="noStrike" cap="all">
                <a:solidFill>
                  <a:srgbClr val="475e9f"/>
                </a:solidFill>
                <a:latin typeface="Marianne"/>
              </a:rPr>
              <a:t>Service en ligne orientation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rgbClr val="475e9f"/>
                </a:solidFill>
                <a:latin typeface="Marianne"/>
              </a:rPr>
              <a:t>Comment demander sa voie d’orientation après la 3</a:t>
            </a:r>
            <a:r>
              <a:rPr b="1" lang="fr-FR" sz="2800" spc="-1" strike="noStrike" baseline="30000">
                <a:solidFill>
                  <a:srgbClr val="475e9f"/>
                </a:solidFill>
                <a:latin typeface="Marianne"/>
              </a:rPr>
              <a:t>e </a:t>
            </a:r>
            <a:r>
              <a:rPr b="1" lang="fr-FR" sz="2800" spc="-1" strike="noStrike">
                <a:solidFill>
                  <a:srgbClr val="475e9f"/>
                </a:solidFill>
                <a:latin typeface="Marianne"/>
              </a:rPr>
              <a:t>?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1" i="1" lang="fr-FR" sz="2400" spc="-1" strike="noStrike">
                <a:solidFill>
                  <a:srgbClr val="475e9f"/>
                </a:solidFill>
                <a:latin typeface="Marianne"/>
              </a:rPr>
              <a:t>Dialogue avec le conseil de classe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 idx="7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dt" idx="16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</a:pP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Titre 6"/>
          <p:cNvSpPr/>
          <p:nvPr/>
        </p:nvSpPr>
        <p:spPr>
          <a:xfrm>
            <a:off x="1331640" y="0"/>
            <a:ext cx="7344360" cy="764280"/>
          </a:xfrm>
          <a:custGeom>
            <a:avLst/>
            <a:gdLst>
              <a:gd name="textAreaLeft" fmla="*/ 0 w 7344360"/>
              <a:gd name="textAreaRight" fmla="*/ 7344720 w 7344360"/>
              <a:gd name="textAreaTop" fmla="*/ 0 h 764280"/>
              <a:gd name="textAreaBottom" fmla="*/ 764640 h 764280"/>
            </a:gdLst>
            <a:ahLst/>
            <a:rect l="textAreaLeft" t="textAreaTop" r="textAreaRight" b="textAreaBottom"/>
            <a:pathLst>
              <a:path stroke="0"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fill="none" w="8424000" h="404640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1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 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Demander sa voie d’orientation après la 3</a:t>
            </a:r>
            <a:r>
              <a:rPr b="1" lang="fr-FR" sz="2000" spc="-1" strike="noStrike" baseline="30000">
                <a:solidFill>
                  <a:srgbClr val="475e9f"/>
                </a:solidFill>
                <a:latin typeface="Marianne"/>
              </a:rPr>
              <a:t>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1172880" y="1152000"/>
            <a:ext cx="7143120" cy="503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Le bouton + Ajouter une intention ouvre une pop-up qui permet la sélection d’une voie d’orientation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Image 9" descr=""/>
          <p:cNvPicPr/>
          <p:nvPr/>
        </p:nvPicPr>
        <p:blipFill>
          <a:blip r:embed="rId1"/>
          <a:stretch/>
        </p:blipFill>
        <p:spPr>
          <a:xfrm>
            <a:off x="1685160" y="1656000"/>
            <a:ext cx="5896440" cy="46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dt" idx="17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</a:pP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Titre 6"/>
          <p:cNvSpPr/>
          <p:nvPr/>
        </p:nvSpPr>
        <p:spPr>
          <a:xfrm>
            <a:off x="1331640" y="0"/>
            <a:ext cx="7344360" cy="764280"/>
          </a:xfrm>
          <a:custGeom>
            <a:avLst/>
            <a:gdLst>
              <a:gd name="textAreaLeft" fmla="*/ 0 w 7344360"/>
              <a:gd name="textAreaRight" fmla="*/ 7344720 w 7344360"/>
              <a:gd name="textAreaTop" fmla="*/ 0 h 764280"/>
              <a:gd name="textAreaBottom" fmla="*/ 764640 h 764280"/>
            </a:gdLst>
            <a:ahLst/>
            <a:rect l="textAreaLeft" t="textAreaTop" r="textAreaRight" b="textAreaBottom"/>
            <a:pathLst>
              <a:path stroke="0"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fill="none" w="8424000" h="404640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1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 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Demander sa voie d’orientation après la 3</a:t>
            </a:r>
            <a:r>
              <a:rPr b="1" lang="fr-FR" sz="2000" spc="-1" strike="noStrike" baseline="30000">
                <a:solidFill>
                  <a:srgbClr val="475e9f"/>
                </a:solidFill>
                <a:latin typeface="Marianne"/>
              </a:rPr>
              <a:t>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title"/>
          </p:nvPr>
        </p:nvSpPr>
        <p:spPr>
          <a:xfrm>
            <a:off x="1181880" y="1369080"/>
            <a:ext cx="7016760" cy="503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31849b"/>
                </a:solidFill>
                <a:latin typeface="Arial"/>
              </a:rPr>
              <a:t>La sélection d’une voie se fait dans l’ordre de préférence, il est possible de les modifier jusqu’à la fermeture du service en ligne Orientation à la date indiquée par le chef d’établissement.</a:t>
            </a: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Image 6" descr=""/>
          <p:cNvPicPr/>
          <p:nvPr/>
        </p:nvPicPr>
        <p:blipFill>
          <a:blip r:embed="rId1"/>
          <a:stretch/>
        </p:blipFill>
        <p:spPr>
          <a:xfrm>
            <a:off x="313200" y="2016360"/>
            <a:ext cx="8236080" cy="370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dt" idx="18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8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8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ZoneTexte 1"/>
          <p:cNvSpPr/>
          <p:nvPr/>
        </p:nvSpPr>
        <p:spPr>
          <a:xfrm>
            <a:off x="0" y="1628640"/>
            <a:ext cx="9143640" cy="4843800"/>
          </a:xfrm>
          <a:prstGeom prst="rect">
            <a:avLst/>
          </a:prstGeom>
          <a:solidFill>
            <a:srgbClr val="475e9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Marianne"/>
              </a:rPr>
              <a:t>Valider les demandes d’orientation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dt" idx="19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</a:pP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Titre 6"/>
          <p:cNvSpPr/>
          <p:nvPr/>
        </p:nvSpPr>
        <p:spPr>
          <a:xfrm>
            <a:off x="1331640" y="0"/>
            <a:ext cx="7344360" cy="764280"/>
          </a:xfrm>
          <a:custGeom>
            <a:avLst/>
            <a:gdLst>
              <a:gd name="textAreaLeft" fmla="*/ 0 w 7344360"/>
              <a:gd name="textAreaRight" fmla="*/ 7344720 w 7344360"/>
              <a:gd name="textAreaTop" fmla="*/ 0 h 764280"/>
              <a:gd name="textAreaBottom" fmla="*/ 764640 h 764280"/>
            </a:gdLst>
            <a:ahLst/>
            <a:rect l="textAreaLeft" t="textAreaTop" r="textAreaRight" b="textAreaBottom"/>
            <a:pathLst>
              <a:path stroke="0"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fill="none" w="8424000" h="404640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1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Valider les demandes d’orientation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Image 7" descr=""/>
          <p:cNvPicPr/>
          <p:nvPr/>
        </p:nvPicPr>
        <p:blipFill>
          <a:blip r:embed="rId1"/>
          <a:stretch/>
        </p:blipFill>
        <p:spPr>
          <a:xfrm>
            <a:off x="1956240" y="726120"/>
            <a:ext cx="6304680" cy="565164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2"/>
          <p:cNvSpPr>
            <a:spLocks noGrp="1"/>
          </p:cNvSpPr>
          <p:nvPr>
            <p:ph type="title"/>
          </p:nvPr>
        </p:nvSpPr>
        <p:spPr>
          <a:xfrm>
            <a:off x="539640" y="4149000"/>
            <a:ext cx="3600000" cy="50940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Le récapitulatif des demandes doit être validé pour être enregistré.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 9" descr=""/>
          <p:cNvPicPr/>
          <p:nvPr/>
        </p:nvPicPr>
        <p:blipFill>
          <a:blip r:embed="rId1"/>
          <a:stretch/>
        </p:blipFill>
        <p:spPr>
          <a:xfrm>
            <a:off x="1835640" y="747720"/>
            <a:ext cx="7124400" cy="543564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dt" idx="20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</a:pP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Titre 6"/>
          <p:cNvSpPr/>
          <p:nvPr/>
        </p:nvSpPr>
        <p:spPr>
          <a:xfrm>
            <a:off x="1331640" y="0"/>
            <a:ext cx="7344360" cy="764280"/>
          </a:xfrm>
          <a:custGeom>
            <a:avLst/>
            <a:gdLst>
              <a:gd name="textAreaLeft" fmla="*/ 0 w 7344360"/>
              <a:gd name="textAreaRight" fmla="*/ 7344720 w 7344360"/>
              <a:gd name="textAreaTop" fmla="*/ 0 h 764280"/>
              <a:gd name="textAreaBottom" fmla="*/ 764640 h 764280"/>
            </a:gdLst>
            <a:ahLst/>
            <a:rect l="textAreaLeft" t="textAreaTop" r="textAreaRight" b="textAreaBottom"/>
            <a:pathLst>
              <a:path stroke="0"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fill="none" w="8424000" h="404640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1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Valider les demandes d’orientation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Rectangle 7"/>
          <p:cNvSpPr/>
          <p:nvPr/>
        </p:nvSpPr>
        <p:spPr>
          <a:xfrm>
            <a:off x="323640" y="2997000"/>
            <a:ext cx="2905920" cy="28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31849b"/>
                </a:solidFill>
                <a:latin typeface="Marianne"/>
              </a:rPr>
              <a:t>Un courriel avec le récapitulatif des intentions d’orientation validées est transmis à chaque représentant légal.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31849b"/>
                </a:solidFill>
                <a:latin typeface="Marianne"/>
              </a:rPr>
              <a:t>Les intentions peuvent être modifiées jusqu’à la fermeture du service</a:t>
            </a:r>
            <a:r>
              <a:rPr b="1" lang="fr-FR" sz="1600" spc="-1" strike="noStrike">
                <a:solidFill>
                  <a:srgbClr val="31849b"/>
                </a:solidFill>
                <a:latin typeface="Arial"/>
              </a:rPr>
              <a:t>.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dt" idx="21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8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8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ZoneTexte 1"/>
          <p:cNvSpPr/>
          <p:nvPr/>
        </p:nvSpPr>
        <p:spPr>
          <a:xfrm>
            <a:off x="-2520" y="1484280"/>
            <a:ext cx="9143640" cy="4965480"/>
          </a:xfrm>
          <a:prstGeom prst="rect">
            <a:avLst/>
          </a:prstGeom>
          <a:solidFill>
            <a:srgbClr val="475e9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Marianne"/>
              </a:rPr>
              <a:t>Prendre connaissance de l’avis du conseil de classe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dt" idx="22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</a:pP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Titre 6"/>
          <p:cNvSpPr/>
          <p:nvPr/>
        </p:nvSpPr>
        <p:spPr>
          <a:xfrm>
            <a:off x="1331640" y="0"/>
            <a:ext cx="7056360" cy="764280"/>
          </a:xfrm>
          <a:custGeom>
            <a:avLst/>
            <a:gdLst>
              <a:gd name="textAreaLeft" fmla="*/ 0 w 7056360"/>
              <a:gd name="textAreaRight" fmla="*/ 7056720 w 7056360"/>
              <a:gd name="textAreaTop" fmla="*/ 0 h 764280"/>
              <a:gd name="textAreaBottom" fmla="*/ 764640 h 764280"/>
            </a:gdLst>
            <a:ahLst/>
            <a:rect l="textAreaLeft" t="textAreaTop" r="textAreaRight" b="textAreaBottom"/>
            <a:pathLst>
              <a:path stroke="0"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fill="none" w="8424000" h="404640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1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Prendre connaissance de l’avis du conseil de classe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Rectangle 1"/>
          <p:cNvSpPr/>
          <p:nvPr/>
        </p:nvSpPr>
        <p:spPr>
          <a:xfrm>
            <a:off x="755640" y="905760"/>
            <a:ext cx="79203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L’accusé de réception des avis du conseil de classe peut être effectué indifféremment par l’un ou l’autre des représentants légaux</a:t>
            </a:r>
            <a:r>
              <a:rPr b="0" lang="fr-FR" sz="1800" spc="-1" strike="noStrike">
                <a:solidFill>
                  <a:srgbClr val="31849b"/>
                </a:solidFill>
                <a:latin typeface="Marianne"/>
              </a:rPr>
              <a:t>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Image 6" descr=""/>
          <p:cNvPicPr/>
          <p:nvPr/>
        </p:nvPicPr>
        <p:blipFill>
          <a:blip r:embed="rId1"/>
          <a:stretch/>
        </p:blipFill>
        <p:spPr>
          <a:xfrm>
            <a:off x="1006200" y="1700640"/>
            <a:ext cx="7192440" cy="453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dt" idx="8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8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8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ZoneTexte 1"/>
          <p:cNvSpPr/>
          <p:nvPr/>
        </p:nvSpPr>
        <p:spPr>
          <a:xfrm>
            <a:off x="0" y="1124640"/>
            <a:ext cx="9143640" cy="6184440"/>
          </a:xfrm>
          <a:prstGeom prst="rect">
            <a:avLst/>
          </a:prstGeom>
          <a:solidFill>
            <a:srgbClr val="475e9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Marianne"/>
              </a:rPr>
              <a:t>Se connecter au service en ligne Orientation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Marianne"/>
              </a:rPr>
              <a:t>Compatible avec tous types de supports, tablettes,    smartphones, ordinateurs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Marianne"/>
              </a:rPr>
              <a:t>Accès avec l’adresse unique teleservices.education.gouv.fr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dt" idx="9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</a:pP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Titre 6"/>
          <p:cNvSpPr/>
          <p:nvPr/>
        </p:nvSpPr>
        <p:spPr>
          <a:xfrm>
            <a:off x="1331640" y="0"/>
            <a:ext cx="7128360" cy="764280"/>
          </a:xfrm>
          <a:custGeom>
            <a:avLst/>
            <a:gdLst>
              <a:gd name="textAreaLeft" fmla="*/ 0 w 7128360"/>
              <a:gd name="textAreaRight" fmla="*/ 7128720 w 7128360"/>
              <a:gd name="textAreaTop" fmla="*/ 0 h 764280"/>
              <a:gd name="textAreaBottom" fmla="*/ 764640 h 764280"/>
            </a:gdLst>
            <a:ahLst/>
            <a:rect l="textAreaLeft" t="textAreaTop" r="textAreaRight" b="textAreaBottom"/>
            <a:pathLst>
              <a:path stroke="0"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fill="none" w="8424000" h="404640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1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Se connecter au service en ligne Orientation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title"/>
          </p:nvPr>
        </p:nvSpPr>
        <p:spPr>
          <a:xfrm>
            <a:off x="611640" y="898200"/>
            <a:ext cx="8367480" cy="160488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Le compte du représentant légal permet de faire les demandes d’orientation et de prendre connaissance de l’avis du conseil de classe. </a:t>
            </a:r>
            <a:br>
              <a:rPr sz="1800"/>
            </a:br>
            <a:br>
              <a:rPr sz="1800"/>
            </a:b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Le compte de l’élève permet uniquement de lire les demandes indiquées et l’avis du conseil de classe</a:t>
            </a:r>
            <a:r>
              <a:rPr b="1" lang="fr-FR" sz="1600" spc="-1" strike="noStrike">
                <a:solidFill>
                  <a:srgbClr val="31849b"/>
                </a:solidFill>
                <a:latin typeface="Marianne"/>
              </a:rPr>
              <a:t>.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Image 9" descr=""/>
          <p:cNvPicPr/>
          <p:nvPr/>
        </p:nvPicPr>
        <p:blipFill>
          <a:blip r:embed="rId1"/>
          <a:stretch/>
        </p:blipFill>
        <p:spPr>
          <a:xfrm>
            <a:off x="539640" y="2606760"/>
            <a:ext cx="8166600" cy="356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dt" idx="10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</a:pP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Titre 6"/>
          <p:cNvSpPr/>
          <p:nvPr/>
        </p:nvSpPr>
        <p:spPr>
          <a:xfrm>
            <a:off x="1331640" y="0"/>
            <a:ext cx="7128360" cy="764280"/>
          </a:xfrm>
          <a:custGeom>
            <a:avLst/>
            <a:gdLst>
              <a:gd name="textAreaLeft" fmla="*/ 0 w 7128360"/>
              <a:gd name="textAreaRight" fmla="*/ 7128720 w 7128360"/>
              <a:gd name="textAreaTop" fmla="*/ 0 h 764280"/>
              <a:gd name="textAreaBottom" fmla="*/ 764640 h 764280"/>
            </a:gdLst>
            <a:ahLst/>
            <a:rect l="textAreaLeft" t="textAreaTop" r="textAreaRight" b="textAreaBottom"/>
            <a:pathLst>
              <a:path stroke="0"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fill="none" w="8424000" h="404640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1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Se connecter au service en ligne Orientation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title"/>
          </p:nvPr>
        </p:nvSpPr>
        <p:spPr>
          <a:xfrm>
            <a:off x="776160" y="1196640"/>
            <a:ext cx="8367480" cy="1295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Connexion au portail Scolarité services avec mon compte EduConnect,</a:t>
            </a:r>
            <a:br>
              <a:rPr sz="1800"/>
            </a:br>
            <a:br>
              <a:rPr sz="1800"/>
            </a:b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l’identifiant et le mot de passe  transmis par le chef d’établissement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Image 6" descr=""/>
          <p:cNvPicPr/>
          <p:nvPr/>
        </p:nvPicPr>
        <p:blipFill>
          <a:blip r:embed="rId1"/>
          <a:stretch/>
        </p:blipFill>
        <p:spPr>
          <a:xfrm>
            <a:off x="1152000" y="2130120"/>
            <a:ext cx="6461640" cy="42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dt" idx="11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</a:pP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Titre 6"/>
          <p:cNvSpPr/>
          <p:nvPr/>
        </p:nvSpPr>
        <p:spPr>
          <a:xfrm>
            <a:off x="1331640" y="0"/>
            <a:ext cx="7344360" cy="764280"/>
          </a:xfrm>
          <a:custGeom>
            <a:avLst/>
            <a:gdLst>
              <a:gd name="textAreaLeft" fmla="*/ 0 w 7344360"/>
              <a:gd name="textAreaRight" fmla="*/ 7344720 w 7344360"/>
              <a:gd name="textAreaTop" fmla="*/ 0 h 764280"/>
              <a:gd name="textAreaBottom" fmla="*/ 764640 h 764280"/>
            </a:gdLst>
            <a:ahLst/>
            <a:rect l="textAreaLeft" t="textAreaTop" r="textAreaRight" b="textAreaBottom"/>
            <a:pathLst>
              <a:path stroke="0"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fill="none" w="8424000" h="404640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1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Se connecter au service en ligne Orientation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title"/>
          </p:nvPr>
        </p:nvSpPr>
        <p:spPr>
          <a:xfrm>
            <a:off x="1043640" y="908640"/>
            <a:ext cx="6150960" cy="863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Accès aux services en ligne dans le menu Mes services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Image 9" descr=""/>
          <p:cNvPicPr/>
          <p:nvPr/>
        </p:nvPicPr>
        <p:blipFill>
          <a:blip r:embed="rId1"/>
          <a:stretch/>
        </p:blipFill>
        <p:spPr>
          <a:xfrm>
            <a:off x="1187640" y="1722960"/>
            <a:ext cx="6326640" cy="464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dt" idx="12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</a:pP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Titre 6"/>
          <p:cNvSpPr/>
          <p:nvPr/>
        </p:nvSpPr>
        <p:spPr>
          <a:xfrm>
            <a:off x="1331640" y="0"/>
            <a:ext cx="7344360" cy="764280"/>
          </a:xfrm>
          <a:custGeom>
            <a:avLst/>
            <a:gdLst>
              <a:gd name="textAreaLeft" fmla="*/ 0 w 7344360"/>
              <a:gd name="textAreaRight" fmla="*/ 7344720 w 7344360"/>
              <a:gd name="textAreaTop" fmla="*/ 0 h 764280"/>
              <a:gd name="textAreaBottom" fmla="*/ 764640 h 764280"/>
            </a:gdLst>
            <a:ahLst/>
            <a:rect l="textAreaLeft" t="textAreaTop" r="textAreaRight" b="textAreaBottom"/>
            <a:pathLst>
              <a:path stroke="0"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fill="none" w="8424000" h="404640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1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Se connecter au service en ligne Orientation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title"/>
          </p:nvPr>
        </p:nvSpPr>
        <p:spPr>
          <a:xfrm>
            <a:off x="1043640" y="1484640"/>
            <a:ext cx="7461720" cy="143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-108360" bIns="25164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Sur la page d’accueil de Scolarité services, je clique sur Orientation à partir de la date indiquée par le chef d’établissement.</a:t>
            </a: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Image 1" descr=""/>
          <p:cNvPicPr/>
          <p:nvPr/>
        </p:nvPicPr>
        <p:blipFill>
          <a:blip r:embed="rId1"/>
          <a:stretch/>
        </p:blipFill>
        <p:spPr>
          <a:xfrm>
            <a:off x="494280" y="1628640"/>
            <a:ext cx="7998840" cy="446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dt" idx="13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8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8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ZoneTexte 1"/>
          <p:cNvSpPr/>
          <p:nvPr/>
        </p:nvSpPr>
        <p:spPr>
          <a:xfrm>
            <a:off x="0" y="1412640"/>
            <a:ext cx="9143640" cy="6122880"/>
          </a:xfrm>
          <a:prstGeom prst="rect">
            <a:avLst/>
          </a:prstGeom>
          <a:solidFill>
            <a:srgbClr val="475e9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Marianne"/>
              </a:rPr>
              <a:t>Demander sa voie d’orientation après la 3</a:t>
            </a:r>
            <a:r>
              <a:rPr b="1" lang="fr-FR" sz="3200" spc="-1" strike="noStrike" baseline="30000">
                <a:solidFill>
                  <a:srgbClr val="ffffff"/>
                </a:solidFill>
                <a:latin typeface="Marianne"/>
              </a:rPr>
              <a:t>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i="1" lang="fr-FR" sz="2400" spc="-1" strike="noStrike">
                <a:solidFill>
                  <a:srgbClr val="ffffff"/>
                </a:solidFill>
                <a:latin typeface="Marianne"/>
              </a:rPr>
              <a:t>Dialogue avec le conseil de classe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dt" idx="14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</a:pP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Titre 6"/>
          <p:cNvSpPr/>
          <p:nvPr/>
        </p:nvSpPr>
        <p:spPr>
          <a:xfrm>
            <a:off x="1331640" y="0"/>
            <a:ext cx="7344360" cy="764280"/>
          </a:xfrm>
          <a:custGeom>
            <a:avLst/>
            <a:gdLst>
              <a:gd name="textAreaLeft" fmla="*/ 0 w 7344360"/>
              <a:gd name="textAreaRight" fmla="*/ 7344720 w 7344360"/>
              <a:gd name="textAreaTop" fmla="*/ 0 h 764280"/>
              <a:gd name="textAreaBottom" fmla="*/ 764640 h 764280"/>
            </a:gdLst>
            <a:ahLst/>
            <a:rect l="textAreaLeft" t="textAreaTop" r="textAreaRight" b="textAreaBottom"/>
            <a:pathLst>
              <a:path stroke="0"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fill="none" w="8424000" h="404640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1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 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Demander sa voie d’orientation après la 3</a:t>
            </a:r>
            <a:r>
              <a:rPr b="1" lang="fr-FR" sz="2000" spc="-1" strike="noStrike" baseline="30000">
                <a:solidFill>
                  <a:srgbClr val="475e9f"/>
                </a:solidFill>
                <a:latin typeface="Marianne"/>
              </a:rPr>
              <a:t>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827640" y="1628640"/>
            <a:ext cx="7200360" cy="280800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br>
              <a:rPr sz="1800"/>
            </a:b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Un seul des représentants légaux de l’élève peut faire la saisie des intentions.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L’accusé de réception des avis du conseil de classe pourra être fait indifféremment par l’un ou l’autre des représentants légaux.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En cas de difficulté les responsables légaux peuvent s’adresser au chef d’établissement.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dt" idx="15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00" spc="-1" strike="noStrike" cap="all">
                <a:solidFill>
                  <a:srgbClr val="475e9f"/>
                </a:solidFill>
                <a:latin typeface="Mariann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</a:pP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Titre 6"/>
          <p:cNvSpPr/>
          <p:nvPr/>
        </p:nvSpPr>
        <p:spPr>
          <a:xfrm>
            <a:off x="1331640" y="0"/>
            <a:ext cx="7344360" cy="764280"/>
          </a:xfrm>
          <a:custGeom>
            <a:avLst/>
            <a:gdLst>
              <a:gd name="textAreaLeft" fmla="*/ 0 w 7344360"/>
              <a:gd name="textAreaRight" fmla="*/ 7344720 w 7344360"/>
              <a:gd name="textAreaTop" fmla="*/ 0 h 764280"/>
              <a:gd name="textAreaBottom" fmla="*/ 764640 h 764280"/>
            </a:gdLst>
            <a:ahLst/>
            <a:rect l="textAreaLeft" t="textAreaTop" r="textAreaRight" b="textAreaBottom"/>
            <a:pathLst>
              <a:path stroke="0"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fill="none" w="8424000" h="404640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1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 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Demander sa voie d’orientation après la 3</a:t>
            </a:r>
            <a:r>
              <a:rPr b="1" lang="fr-FR" sz="2000" spc="-1" strike="noStrike" baseline="30000">
                <a:solidFill>
                  <a:srgbClr val="475e9f"/>
                </a:solidFill>
                <a:latin typeface="Marianne"/>
              </a:rPr>
              <a:t>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Image 6" descr=""/>
          <p:cNvPicPr/>
          <p:nvPr/>
        </p:nvPicPr>
        <p:blipFill>
          <a:blip r:embed="rId1"/>
          <a:stretch/>
        </p:blipFill>
        <p:spPr>
          <a:xfrm>
            <a:off x="2123640" y="764640"/>
            <a:ext cx="6735960" cy="539964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467640" y="4005000"/>
            <a:ext cx="3528000" cy="1007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Les étapes sont présentées avec des conseils pour s’informer et préparer son projet d’orientation</a:t>
            </a:r>
            <a:br>
              <a:rPr sz="1800"/>
            </a:br>
            <a:br>
              <a:rPr sz="1800"/>
            </a:b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697583-1531-4773-AC5B-E1DFEC2B5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Manager>Client</Manager>
  <TotalTime>747</TotalTime>
  <Application>LibreOffice/7.5.1.2$Windows_X86_64 LibreOffice_project/fcbaee479e84c6cd81291587d2ee68cba099e129</Application>
  <AppVersion>15.0000</AppVersion>
  <Words>254</Words>
  <Paragraphs>109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2020-03-05T15:21:24Z</dcterms:created>
  <dc:creator>Microsoft Office User</dc:creator>
  <dc:description/>
  <dc:language>fr-FR</dc:language>
  <cp:lastModifiedBy>secdir</cp:lastModifiedBy>
  <dcterms:modified xsi:type="dcterms:W3CDTF">2023-12-15T07:56:03Z</dcterms:modified>
  <cp:revision>86</cp:revision>
  <dc:subject>Client</dc:subject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  <property fmtid="{D5CDD505-2E9C-101B-9397-08002B2CF9AE}" pid="3" name="PresentationFormat">
    <vt:lpwstr>Affichage à l'écran (4:3)</vt:lpwstr>
  </property>
  <property fmtid="{D5CDD505-2E9C-101B-9397-08002B2CF9AE}" pid="4" name="Slides">
    <vt:i4>16</vt:i4>
  </property>
</Properties>
</file>